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1" r:id="rId6"/>
  </p:sldIdLst>
  <p:sldSz cx="6858000" cy="9906000" type="A4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084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04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16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04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80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33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01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55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4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5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04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60876-EF9F-4C34-A201-CE0F2356A852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AD99-BC93-408D-82FB-DCE4FEDC61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1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xxx@xxx.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7587D47-A1EF-6464-5C08-9EB24BB09F88}"/>
              </a:ext>
            </a:extLst>
          </p:cNvPr>
          <p:cNvSpPr/>
          <p:nvPr/>
        </p:nvSpPr>
        <p:spPr>
          <a:xfrm>
            <a:off x="2100766" y="4085554"/>
            <a:ext cx="4573622" cy="2538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DE7625-7B9C-6953-DE5C-FFBEF44340E0}"/>
              </a:ext>
            </a:extLst>
          </p:cNvPr>
          <p:cNvSpPr txBox="1"/>
          <p:nvPr/>
        </p:nvSpPr>
        <p:spPr>
          <a:xfrm>
            <a:off x="317205" y="274231"/>
            <a:ext cx="38311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外部ー気象研間ネットワーク構成図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569C4AD-F53D-1A3F-0AEA-7B9225B90DBC}"/>
              </a:ext>
            </a:extLst>
          </p:cNvPr>
          <p:cNvSpPr/>
          <p:nvPr/>
        </p:nvSpPr>
        <p:spPr>
          <a:xfrm>
            <a:off x="4252503" y="4626549"/>
            <a:ext cx="2332693" cy="900000"/>
          </a:xfrm>
          <a:prstGeom prst="roundRect">
            <a:avLst/>
          </a:prstGeom>
          <a:solidFill>
            <a:srgbClr val="E4CD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accent5">
                    <a:lumMod val="50000"/>
                  </a:schemeClr>
                </a:solidFill>
              </a:rPr>
              <a:t>DMZ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利用機器を記載して下さい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en-US" altLang="ja-JP" sz="1600" dirty="0">
                <a:solidFill>
                  <a:schemeClr val="tx1"/>
                </a:solidFill>
              </a:rPr>
              <a:t>[</a:t>
            </a:r>
            <a:r>
              <a:rPr lang="ja-JP" altLang="en-US" sz="1600" dirty="0">
                <a:solidFill>
                  <a:schemeClr val="tx1"/>
                </a:solidFill>
              </a:rPr>
              <a:t>　線状降水帯</a:t>
            </a:r>
            <a:r>
              <a:rPr lang="en-US" altLang="ja-JP" sz="1600" dirty="0">
                <a:solidFill>
                  <a:schemeClr val="tx1"/>
                </a:solidFill>
              </a:rPr>
              <a:t>DB</a:t>
            </a:r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en-US" altLang="ja-JP" sz="1600" dirty="0">
                <a:solidFill>
                  <a:schemeClr val="tx1"/>
                </a:solidFill>
              </a:rPr>
              <a:t>]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D411A01-FD03-1F04-468F-99F929158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5498" y="4651099"/>
            <a:ext cx="1083543" cy="85090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B10582-031B-7E00-E332-22B6ABCEDBC1}"/>
              </a:ext>
            </a:extLst>
          </p:cNvPr>
          <p:cNvSpPr txBox="1"/>
          <p:nvPr/>
        </p:nvSpPr>
        <p:spPr>
          <a:xfrm>
            <a:off x="2386455" y="5850503"/>
            <a:ext cx="167223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NAPS</a:t>
            </a:r>
            <a:r>
              <a:rPr lang="ja-JP" altLang="en-US" sz="1400" dirty="0"/>
              <a:t>向け</a:t>
            </a:r>
            <a:endParaRPr lang="en-US" altLang="ja-JP" sz="1400" dirty="0"/>
          </a:p>
          <a:p>
            <a:r>
              <a:rPr lang="ja-JP" altLang="en-US" sz="1400" dirty="0"/>
              <a:t>プロキシサーバー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F22EA3D-A890-3CC1-7C52-67573A5A2E8E}"/>
              </a:ext>
            </a:extLst>
          </p:cNvPr>
          <p:cNvCxnSpPr>
            <a:cxnSpLocks/>
          </p:cNvCxnSpPr>
          <p:nvPr/>
        </p:nvCxnSpPr>
        <p:spPr>
          <a:xfrm>
            <a:off x="3186476" y="5502485"/>
            <a:ext cx="0" cy="2160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0E9C4E9C-37C7-9EC2-F1C2-D5C352F3880B}"/>
              </a:ext>
            </a:extLst>
          </p:cNvPr>
          <p:cNvCxnSpPr>
            <a:cxnSpLocks/>
            <a:stCxn id="10" idx="3"/>
            <a:endCxn id="29" idx="1"/>
          </p:cNvCxnSpPr>
          <p:nvPr/>
        </p:nvCxnSpPr>
        <p:spPr>
          <a:xfrm>
            <a:off x="4058692" y="6112113"/>
            <a:ext cx="193811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80FAC25-C6BB-BBFF-60B5-E63C85C87883}"/>
              </a:ext>
            </a:extLst>
          </p:cNvPr>
          <p:cNvGrpSpPr/>
          <p:nvPr/>
        </p:nvGrpSpPr>
        <p:grpSpPr>
          <a:xfrm>
            <a:off x="269850" y="5686663"/>
            <a:ext cx="1617669" cy="850900"/>
            <a:chOff x="-628649" y="3683369"/>
            <a:chExt cx="1617669" cy="85090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2AD7C083-DBBF-8267-68FD-15B5027BEF6A}"/>
                </a:ext>
              </a:extLst>
            </p:cNvPr>
            <p:cNvSpPr txBox="1"/>
            <p:nvPr/>
          </p:nvSpPr>
          <p:spPr>
            <a:xfrm>
              <a:off x="-156633" y="3902615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NAPS</a:t>
              </a:r>
              <a:endParaRPr lang="ja-JP" altLang="en-US" dirty="0"/>
            </a:p>
          </p:txBody>
        </p:sp>
        <p:sp>
          <p:nvSpPr>
            <p:cNvPr id="17" name="雲 16">
              <a:extLst>
                <a:ext uri="{FF2B5EF4-FFF2-40B4-BE49-F238E27FC236}">
                  <a16:creationId xmlns:a16="http://schemas.microsoft.com/office/drawing/2014/main" id="{F67FEDFC-2DB2-4191-A21B-B2BD9B142AAD}"/>
                </a:ext>
              </a:extLst>
            </p:cNvPr>
            <p:cNvSpPr/>
            <p:nvPr/>
          </p:nvSpPr>
          <p:spPr>
            <a:xfrm>
              <a:off x="-628649" y="3683369"/>
              <a:ext cx="1617669" cy="8509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E70CFBD-2E1F-FB6E-F261-7A2DA42C186C}"/>
              </a:ext>
            </a:extLst>
          </p:cNvPr>
          <p:cNvGrpSpPr/>
          <p:nvPr/>
        </p:nvGrpSpPr>
        <p:grpSpPr>
          <a:xfrm>
            <a:off x="269850" y="4651099"/>
            <a:ext cx="1617670" cy="850900"/>
            <a:chOff x="976317" y="1761422"/>
            <a:chExt cx="2070100" cy="850900"/>
          </a:xfrm>
        </p:grpSpPr>
        <p:sp>
          <p:nvSpPr>
            <p:cNvPr id="19" name="雲 18">
              <a:extLst>
                <a:ext uri="{FF2B5EF4-FFF2-40B4-BE49-F238E27FC236}">
                  <a16:creationId xmlns:a16="http://schemas.microsoft.com/office/drawing/2014/main" id="{F9622C97-072F-D156-C6FB-C0FDAE033A05}"/>
                </a:ext>
              </a:extLst>
            </p:cNvPr>
            <p:cNvSpPr/>
            <p:nvPr/>
          </p:nvSpPr>
          <p:spPr>
            <a:xfrm>
              <a:off x="976317" y="1761422"/>
              <a:ext cx="2070100" cy="8509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2CB55A9-63DD-0EE8-EC62-31681A8CEFC0}"/>
                </a:ext>
              </a:extLst>
            </p:cNvPr>
            <p:cNvSpPr txBox="1"/>
            <p:nvPr/>
          </p:nvSpPr>
          <p:spPr>
            <a:xfrm>
              <a:off x="1487081" y="1953304"/>
              <a:ext cx="10292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dirty="0"/>
                <a:t>SINET</a:t>
              </a:r>
              <a:endParaRPr lang="ja-JP" altLang="en-US" sz="2000" dirty="0"/>
            </a:p>
          </p:txBody>
        </p:sp>
      </p:grp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34AAACF-CB64-4D36-51F3-8E0CCEF5384B}"/>
              </a:ext>
            </a:extLst>
          </p:cNvPr>
          <p:cNvCxnSpPr>
            <a:cxnSpLocks/>
            <a:stCxn id="19" idx="0"/>
            <a:endCxn id="5" idx="3"/>
          </p:cNvCxnSpPr>
          <p:nvPr/>
        </p:nvCxnSpPr>
        <p:spPr>
          <a:xfrm>
            <a:off x="1886172" y="5076549"/>
            <a:ext cx="7193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D30F11AF-8A69-C194-ECC6-24B138A3515A}"/>
              </a:ext>
            </a:extLst>
          </p:cNvPr>
          <p:cNvCxnSpPr>
            <a:cxnSpLocks/>
            <a:stCxn id="5" idx="1"/>
          </p:cNvCxnSpPr>
          <p:nvPr/>
        </p:nvCxnSpPr>
        <p:spPr>
          <a:xfrm>
            <a:off x="3689041" y="5076549"/>
            <a:ext cx="56346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B627D513-319F-F205-0635-A28118B97427}"/>
              </a:ext>
            </a:extLst>
          </p:cNvPr>
          <p:cNvCxnSpPr>
            <a:cxnSpLocks/>
          </p:cNvCxnSpPr>
          <p:nvPr/>
        </p:nvCxnSpPr>
        <p:spPr>
          <a:xfrm>
            <a:off x="1893845" y="6112750"/>
            <a:ext cx="46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2FC5F12E-6F90-BCDC-F4B6-CF0447AAAC19}"/>
              </a:ext>
            </a:extLst>
          </p:cNvPr>
          <p:cNvSpPr/>
          <p:nvPr/>
        </p:nvSpPr>
        <p:spPr>
          <a:xfrm>
            <a:off x="4252503" y="5662113"/>
            <a:ext cx="2332694" cy="90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accent6">
                    <a:lumMod val="75000"/>
                  </a:schemeClr>
                </a:solidFill>
              </a:rPr>
              <a:t>インフラ系</a:t>
            </a:r>
            <a:endParaRPr lang="en-US" altLang="ja-JP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利用機器を記載して下さい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en-US" altLang="ja-JP" sz="1600" dirty="0">
                <a:solidFill>
                  <a:schemeClr val="tx1"/>
                </a:solidFill>
              </a:rPr>
              <a:t>[</a:t>
            </a:r>
            <a:r>
              <a:rPr lang="ja-JP" altLang="en-US" sz="1600" dirty="0">
                <a:solidFill>
                  <a:schemeClr val="tx1"/>
                </a:solidFill>
              </a:rPr>
              <a:t>　無し　　　　　　</a:t>
            </a:r>
            <a:r>
              <a:rPr lang="en-US" altLang="ja-JP" sz="1600" dirty="0">
                <a:solidFill>
                  <a:schemeClr val="tx1"/>
                </a:solidFill>
              </a:rPr>
              <a:t>]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054B8182-FE27-9097-098B-54452AD099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741" b="-8354"/>
          <a:stretch/>
        </p:blipFill>
        <p:spPr>
          <a:xfrm>
            <a:off x="2102110" y="4102348"/>
            <a:ext cx="691170" cy="619245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19A2049-AFB9-47F2-68E4-2444214FA35A}"/>
              </a:ext>
            </a:extLst>
          </p:cNvPr>
          <p:cNvSpPr txBox="1"/>
          <p:nvPr/>
        </p:nvSpPr>
        <p:spPr>
          <a:xfrm>
            <a:off x="2635679" y="4179105"/>
            <a:ext cx="293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気象研究所ネットワーク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666FA569-2C18-600C-A64B-7EED38755A8D}"/>
              </a:ext>
            </a:extLst>
          </p:cNvPr>
          <p:cNvSpPr/>
          <p:nvPr/>
        </p:nvSpPr>
        <p:spPr>
          <a:xfrm>
            <a:off x="317205" y="1065772"/>
            <a:ext cx="6055112" cy="2758807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6F002D1-EADB-14F5-9FD6-D082DEFDBCF6}"/>
              </a:ext>
            </a:extLst>
          </p:cNvPr>
          <p:cNvSpPr txBox="1"/>
          <p:nvPr/>
        </p:nvSpPr>
        <p:spPr>
          <a:xfrm>
            <a:off x="1886172" y="1203101"/>
            <a:ext cx="4218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インターネットとの接続を含む「外部ネットワーク」の構成詳細を記載して下さい。</a:t>
            </a:r>
            <a:endParaRPr kumimoji="1" lang="en-US" altLang="ja-JP" dirty="0"/>
          </a:p>
          <a:p>
            <a:r>
              <a:rPr kumimoji="1" lang="ja-JP" altLang="en-US" dirty="0"/>
              <a:t>（必要に応じてネットワーク管理者にも確認してください）</a:t>
            </a: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A6806C63-F3F1-4E54-0C63-B6DD50C8B7CF}"/>
              </a:ext>
            </a:extLst>
          </p:cNvPr>
          <p:cNvCxnSpPr>
            <a:cxnSpLocks/>
            <a:endCxn id="19" idx="3"/>
          </p:cNvCxnSpPr>
          <p:nvPr/>
        </p:nvCxnSpPr>
        <p:spPr>
          <a:xfrm>
            <a:off x="1078685" y="3824579"/>
            <a:ext cx="0" cy="8751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2FAB63E7-09FC-2009-C51D-4D9907C30C31}"/>
              </a:ext>
            </a:extLst>
          </p:cNvPr>
          <p:cNvGraphicFramePr>
            <a:graphicFrameLocks noGrp="1"/>
          </p:cNvGraphicFramePr>
          <p:nvPr/>
        </p:nvGraphicFramePr>
        <p:xfrm>
          <a:off x="647623" y="6891305"/>
          <a:ext cx="5740172" cy="14554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5610">
                  <a:extLst>
                    <a:ext uri="{9D8B030D-6E8A-4147-A177-3AD203B41FA5}">
                      <a16:colId xmlns:a16="http://schemas.microsoft.com/office/drawing/2014/main" val="2765225765"/>
                    </a:ext>
                  </a:extLst>
                </a:gridCol>
                <a:gridCol w="3914562">
                  <a:extLst>
                    <a:ext uri="{9D8B030D-6E8A-4147-A177-3AD203B41FA5}">
                      <a16:colId xmlns:a16="http://schemas.microsoft.com/office/drawing/2014/main" val="2517111070"/>
                    </a:ext>
                  </a:extLst>
                </a:gridCol>
              </a:tblGrid>
              <a:tr h="332747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外部ネットワークの担当窓口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318797"/>
                  </a:ext>
                </a:extLst>
              </a:tr>
              <a:tr h="33274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所属、担当者名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743832"/>
                  </a:ext>
                </a:extLst>
              </a:tr>
              <a:tr h="33274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電話、メール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5279"/>
                  </a:ext>
                </a:extLst>
              </a:tr>
              <a:tr h="437356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接続元</a:t>
                      </a:r>
                      <a:r>
                        <a:rPr kumimoji="1" lang="en-US" altLang="ja-JP" sz="1200" dirty="0"/>
                        <a:t>IP</a:t>
                      </a:r>
                      <a:r>
                        <a:rPr kumimoji="1" lang="ja-JP" altLang="en-US" sz="1200" dirty="0"/>
                        <a:t>または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ドメイン名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137138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E49926C-5801-82EF-9C80-202D33A55011}"/>
              </a:ext>
            </a:extLst>
          </p:cNvPr>
          <p:cNvGrpSpPr/>
          <p:nvPr/>
        </p:nvGrpSpPr>
        <p:grpSpPr>
          <a:xfrm>
            <a:off x="634580" y="8598090"/>
            <a:ext cx="5753215" cy="822297"/>
            <a:chOff x="634580" y="8598090"/>
            <a:chExt cx="5753215" cy="82229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7DCAA526-6239-3A86-17A1-E92CC62F0A1D}"/>
                </a:ext>
              </a:extLst>
            </p:cNvPr>
            <p:cNvSpPr/>
            <p:nvPr/>
          </p:nvSpPr>
          <p:spPr>
            <a:xfrm>
              <a:off x="647623" y="8598091"/>
              <a:ext cx="5740172" cy="8222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DC7CBAA-6A91-AF40-6B3E-D2529ECAAB73}"/>
                </a:ext>
              </a:extLst>
            </p:cNvPr>
            <p:cNvSpPr txBox="1"/>
            <p:nvPr/>
          </p:nvSpPr>
          <p:spPr>
            <a:xfrm>
              <a:off x="634580" y="8598090"/>
              <a:ext cx="17435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電計処理欄</a:t>
              </a:r>
            </a:p>
          </p:txBody>
        </p:sp>
      </p:grpSp>
      <p:sp>
        <p:nvSpPr>
          <p:cNvPr id="46" name="雲 45">
            <a:extLst>
              <a:ext uri="{FF2B5EF4-FFF2-40B4-BE49-F238E27FC236}">
                <a16:creationId xmlns:a16="http://schemas.microsoft.com/office/drawing/2014/main" id="{9066B6EF-892D-1954-E284-C85DAE311FC5}"/>
              </a:ext>
            </a:extLst>
          </p:cNvPr>
          <p:cNvSpPr/>
          <p:nvPr/>
        </p:nvSpPr>
        <p:spPr>
          <a:xfrm>
            <a:off x="365448" y="1153276"/>
            <a:ext cx="1411356" cy="743359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インターネット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7A60F24-7DA1-119F-3771-D658A60C0B68}"/>
              </a:ext>
            </a:extLst>
          </p:cNvPr>
          <p:cNvCxnSpPr>
            <a:cxnSpLocks/>
          </p:cNvCxnSpPr>
          <p:nvPr/>
        </p:nvCxnSpPr>
        <p:spPr>
          <a:xfrm>
            <a:off x="4138315" y="5719868"/>
            <a:ext cx="0" cy="3960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09EBB14-AE62-68F0-A670-5A53A7B5FFE5}"/>
              </a:ext>
            </a:extLst>
          </p:cNvPr>
          <p:cNvCxnSpPr>
            <a:cxnSpLocks/>
          </p:cNvCxnSpPr>
          <p:nvPr/>
        </p:nvCxnSpPr>
        <p:spPr>
          <a:xfrm>
            <a:off x="3176375" y="5711059"/>
            <a:ext cx="97200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99820F8-DEBE-E126-8AD0-3D603C84F6ED}"/>
              </a:ext>
            </a:extLst>
          </p:cNvPr>
          <p:cNvSpPr txBox="1"/>
          <p:nvPr/>
        </p:nvSpPr>
        <p:spPr>
          <a:xfrm>
            <a:off x="5046723" y="340975"/>
            <a:ext cx="16532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/>
              <a:t>記入日              年     月     日</a:t>
            </a:r>
          </a:p>
        </p:txBody>
      </p:sp>
      <p:sp>
        <p:nvSpPr>
          <p:cNvPr id="24" name="タイトル 3">
            <a:extLst>
              <a:ext uri="{FF2B5EF4-FFF2-40B4-BE49-F238E27FC236}">
                <a16:creationId xmlns:a16="http://schemas.microsoft.com/office/drawing/2014/main" id="{9FD57079-5FA2-D587-7ABF-0BBA433E80F0}"/>
              </a:ext>
            </a:extLst>
          </p:cNvPr>
          <p:cNvSpPr txBox="1">
            <a:spLocks/>
          </p:cNvSpPr>
          <p:nvPr/>
        </p:nvSpPr>
        <p:spPr>
          <a:xfrm>
            <a:off x="153000" y="704168"/>
            <a:ext cx="6552000" cy="358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1200" u="sng" dirty="0"/>
              <a:t>[</a:t>
            </a:r>
            <a:r>
              <a:rPr lang="ja-JP" altLang="en-US" sz="1200" u="sng" dirty="0"/>
              <a:t>名前：                                      所属：                                           アカウント名：                               </a:t>
            </a:r>
            <a:r>
              <a:rPr lang="en-US" altLang="ja-JP" sz="1200" u="sng" dirty="0"/>
              <a:t>]</a:t>
            </a:r>
            <a:endParaRPr lang="ja-JP" altLang="en-US" sz="1200" dirty="0"/>
          </a:p>
        </p:txBody>
      </p:sp>
      <p:sp>
        <p:nvSpPr>
          <p:cNvPr id="11" name="フッター プレースホルダー 2">
            <a:extLst>
              <a:ext uri="{FF2B5EF4-FFF2-40B4-BE49-F238E27FC236}">
                <a16:creationId xmlns:a16="http://schemas.microsoft.com/office/drawing/2014/main" id="{BCE10969-BFF3-867E-D9C8-1C7B2C1EAABA}"/>
              </a:ext>
            </a:extLst>
          </p:cNvPr>
          <p:cNvSpPr>
            <a:spLocks noGrp="1"/>
          </p:cNvSpPr>
          <p:nvPr/>
        </p:nvSpPr>
        <p:spPr>
          <a:xfrm>
            <a:off x="5046723" y="10050"/>
            <a:ext cx="1816330" cy="25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dirty="0"/>
              <a:t>様式１６（</a:t>
            </a:r>
            <a:r>
              <a:rPr kumimoji="1" lang="en-US" altLang="ja-JP" dirty="0"/>
              <a:t>ver.20241202</a:t>
            </a:r>
            <a:r>
              <a:rPr kumimoji="1" lang="ja-JP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81531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F2E92-C4A4-4E93-F50F-42AD3A7C4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C6C29B4-532E-4805-D52C-AF348264B21F}"/>
              </a:ext>
            </a:extLst>
          </p:cNvPr>
          <p:cNvSpPr/>
          <p:nvPr/>
        </p:nvSpPr>
        <p:spPr>
          <a:xfrm>
            <a:off x="2100766" y="4085554"/>
            <a:ext cx="4573622" cy="2538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654CC8-C91C-3A91-32C9-D205F697E96B}"/>
              </a:ext>
            </a:extLst>
          </p:cNvPr>
          <p:cNvSpPr txBox="1"/>
          <p:nvPr/>
        </p:nvSpPr>
        <p:spPr>
          <a:xfrm>
            <a:off x="317205" y="274231"/>
            <a:ext cx="38311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外部ー気象研間ネットワーク構成図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195E28D-21B1-D83A-8923-ECF9B105DAC0}"/>
              </a:ext>
            </a:extLst>
          </p:cNvPr>
          <p:cNvSpPr/>
          <p:nvPr/>
        </p:nvSpPr>
        <p:spPr>
          <a:xfrm>
            <a:off x="4252503" y="4626549"/>
            <a:ext cx="2332693" cy="900000"/>
          </a:xfrm>
          <a:prstGeom prst="roundRect">
            <a:avLst/>
          </a:prstGeom>
          <a:solidFill>
            <a:srgbClr val="E4CD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accent5">
                    <a:lumMod val="50000"/>
                  </a:schemeClr>
                </a:solidFill>
              </a:rPr>
              <a:t>DMZ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利用機器を記載して下さい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en-US" altLang="ja-JP" sz="1600" dirty="0">
                <a:solidFill>
                  <a:schemeClr val="tx1"/>
                </a:solidFill>
              </a:rPr>
              <a:t>[</a:t>
            </a:r>
            <a:r>
              <a:rPr lang="ja-JP" altLang="en-US" sz="1600" dirty="0">
                <a:solidFill>
                  <a:schemeClr val="tx1"/>
                </a:solidFill>
              </a:rPr>
              <a:t>　線状降水帯</a:t>
            </a:r>
            <a:r>
              <a:rPr lang="en-US" altLang="ja-JP" sz="1600" dirty="0">
                <a:solidFill>
                  <a:schemeClr val="tx1"/>
                </a:solidFill>
              </a:rPr>
              <a:t>DB</a:t>
            </a:r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en-US" altLang="ja-JP" sz="1600" dirty="0">
                <a:solidFill>
                  <a:schemeClr val="tx1"/>
                </a:solidFill>
              </a:rPr>
              <a:t>]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B01B6F-59ED-9B4E-8F1B-E8879F110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5498" y="4651099"/>
            <a:ext cx="1083543" cy="85090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7BEB5C3-9F26-D75E-CB07-DDF311D218A8}"/>
              </a:ext>
            </a:extLst>
          </p:cNvPr>
          <p:cNvSpPr txBox="1"/>
          <p:nvPr/>
        </p:nvSpPr>
        <p:spPr>
          <a:xfrm>
            <a:off x="2386455" y="5850503"/>
            <a:ext cx="167223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NAPS</a:t>
            </a:r>
            <a:r>
              <a:rPr lang="ja-JP" altLang="en-US" sz="1400" dirty="0"/>
              <a:t>向け</a:t>
            </a:r>
            <a:endParaRPr lang="en-US" altLang="ja-JP" sz="1400" dirty="0"/>
          </a:p>
          <a:p>
            <a:r>
              <a:rPr lang="ja-JP" altLang="en-US" sz="1400" dirty="0"/>
              <a:t>プロキシサーバー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F5BEC35-F104-2A6B-B77C-296DBE19BAAF}"/>
              </a:ext>
            </a:extLst>
          </p:cNvPr>
          <p:cNvCxnSpPr>
            <a:cxnSpLocks/>
          </p:cNvCxnSpPr>
          <p:nvPr/>
        </p:nvCxnSpPr>
        <p:spPr>
          <a:xfrm>
            <a:off x="3186476" y="5502485"/>
            <a:ext cx="0" cy="2160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B640AB4-A7BE-98EC-F3A9-1EE567D25CD9}"/>
              </a:ext>
            </a:extLst>
          </p:cNvPr>
          <p:cNvCxnSpPr>
            <a:cxnSpLocks/>
            <a:stCxn id="10" idx="3"/>
            <a:endCxn id="29" idx="1"/>
          </p:cNvCxnSpPr>
          <p:nvPr/>
        </p:nvCxnSpPr>
        <p:spPr>
          <a:xfrm>
            <a:off x="4058692" y="6112113"/>
            <a:ext cx="193811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E196323-8462-C931-4940-4A92FCBF5057}"/>
              </a:ext>
            </a:extLst>
          </p:cNvPr>
          <p:cNvGrpSpPr/>
          <p:nvPr/>
        </p:nvGrpSpPr>
        <p:grpSpPr>
          <a:xfrm>
            <a:off x="269850" y="5686663"/>
            <a:ext cx="1617669" cy="850900"/>
            <a:chOff x="-628649" y="3683369"/>
            <a:chExt cx="1617669" cy="85090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C0BC122B-092E-37C7-58BA-C738F2C4120E}"/>
                </a:ext>
              </a:extLst>
            </p:cNvPr>
            <p:cNvSpPr txBox="1"/>
            <p:nvPr/>
          </p:nvSpPr>
          <p:spPr>
            <a:xfrm>
              <a:off x="-156633" y="3902615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NAPS</a:t>
              </a:r>
              <a:endParaRPr lang="ja-JP" altLang="en-US" dirty="0"/>
            </a:p>
          </p:txBody>
        </p:sp>
        <p:sp>
          <p:nvSpPr>
            <p:cNvPr id="17" name="雲 16">
              <a:extLst>
                <a:ext uri="{FF2B5EF4-FFF2-40B4-BE49-F238E27FC236}">
                  <a16:creationId xmlns:a16="http://schemas.microsoft.com/office/drawing/2014/main" id="{2F11FDA2-818B-434A-9695-489A032C7931}"/>
                </a:ext>
              </a:extLst>
            </p:cNvPr>
            <p:cNvSpPr/>
            <p:nvPr/>
          </p:nvSpPr>
          <p:spPr>
            <a:xfrm>
              <a:off x="-628649" y="3683369"/>
              <a:ext cx="1617669" cy="8509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F1BCDFA3-54BF-C167-E875-4C09B0A02AC4}"/>
              </a:ext>
            </a:extLst>
          </p:cNvPr>
          <p:cNvGrpSpPr/>
          <p:nvPr/>
        </p:nvGrpSpPr>
        <p:grpSpPr>
          <a:xfrm>
            <a:off x="269850" y="4651099"/>
            <a:ext cx="1617670" cy="850900"/>
            <a:chOff x="976317" y="1761422"/>
            <a:chExt cx="2070100" cy="850900"/>
          </a:xfrm>
        </p:grpSpPr>
        <p:sp>
          <p:nvSpPr>
            <p:cNvPr id="19" name="雲 18">
              <a:extLst>
                <a:ext uri="{FF2B5EF4-FFF2-40B4-BE49-F238E27FC236}">
                  <a16:creationId xmlns:a16="http://schemas.microsoft.com/office/drawing/2014/main" id="{2494BA0A-80EC-C6BA-1DC9-CDB03AEE1421}"/>
                </a:ext>
              </a:extLst>
            </p:cNvPr>
            <p:cNvSpPr/>
            <p:nvPr/>
          </p:nvSpPr>
          <p:spPr>
            <a:xfrm>
              <a:off x="976317" y="1761422"/>
              <a:ext cx="2070100" cy="850900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ECB03A8F-0FB6-8BFF-7341-A7B1C190EC28}"/>
                </a:ext>
              </a:extLst>
            </p:cNvPr>
            <p:cNvSpPr txBox="1"/>
            <p:nvPr/>
          </p:nvSpPr>
          <p:spPr>
            <a:xfrm>
              <a:off x="1487081" y="1953304"/>
              <a:ext cx="10292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dirty="0"/>
                <a:t>SINET</a:t>
              </a:r>
              <a:endParaRPr lang="ja-JP" altLang="en-US" sz="2000" dirty="0"/>
            </a:p>
          </p:txBody>
        </p:sp>
      </p:grp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84F4271D-7BA0-5311-0A8A-64D75DC6CF56}"/>
              </a:ext>
            </a:extLst>
          </p:cNvPr>
          <p:cNvCxnSpPr>
            <a:cxnSpLocks/>
            <a:stCxn id="19" idx="0"/>
            <a:endCxn id="5" idx="3"/>
          </p:cNvCxnSpPr>
          <p:nvPr/>
        </p:nvCxnSpPr>
        <p:spPr>
          <a:xfrm>
            <a:off x="1886172" y="5076549"/>
            <a:ext cx="7193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0587885-7431-F238-3DB3-6C5C17014195}"/>
              </a:ext>
            </a:extLst>
          </p:cNvPr>
          <p:cNvCxnSpPr>
            <a:cxnSpLocks/>
            <a:stCxn id="5" idx="1"/>
          </p:cNvCxnSpPr>
          <p:nvPr/>
        </p:nvCxnSpPr>
        <p:spPr>
          <a:xfrm>
            <a:off x="3689041" y="5076549"/>
            <a:ext cx="56346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9F2272E8-CCF1-66F9-0613-BF80AD023931}"/>
              </a:ext>
            </a:extLst>
          </p:cNvPr>
          <p:cNvCxnSpPr>
            <a:cxnSpLocks/>
          </p:cNvCxnSpPr>
          <p:nvPr/>
        </p:nvCxnSpPr>
        <p:spPr>
          <a:xfrm>
            <a:off x="1893845" y="6112750"/>
            <a:ext cx="46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54A30456-BA95-A2C4-4844-BB1ACF8C97D4}"/>
              </a:ext>
            </a:extLst>
          </p:cNvPr>
          <p:cNvSpPr/>
          <p:nvPr/>
        </p:nvSpPr>
        <p:spPr>
          <a:xfrm>
            <a:off x="4252503" y="5662113"/>
            <a:ext cx="2332694" cy="90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accent6">
                    <a:lumMod val="75000"/>
                  </a:schemeClr>
                </a:solidFill>
              </a:rPr>
              <a:t>インフラ系</a:t>
            </a:r>
            <a:endParaRPr lang="en-US" altLang="ja-JP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利用機器を記載して下さい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en-US" altLang="ja-JP" sz="1600" dirty="0">
                <a:solidFill>
                  <a:schemeClr val="tx1"/>
                </a:solidFill>
              </a:rPr>
              <a:t>[</a:t>
            </a:r>
            <a:r>
              <a:rPr lang="ja-JP" altLang="en-US" sz="1600" dirty="0">
                <a:solidFill>
                  <a:schemeClr val="tx1"/>
                </a:solidFill>
              </a:rPr>
              <a:t>　無し　　　　　　</a:t>
            </a:r>
            <a:r>
              <a:rPr lang="en-US" altLang="ja-JP" sz="1600" dirty="0">
                <a:solidFill>
                  <a:schemeClr val="tx1"/>
                </a:solidFill>
              </a:rPr>
              <a:t>]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EE8F7AA5-E84F-1481-8500-264AB06329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741" b="-8354"/>
          <a:stretch/>
        </p:blipFill>
        <p:spPr>
          <a:xfrm>
            <a:off x="2102110" y="4102348"/>
            <a:ext cx="691170" cy="619245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98E3ED4-54C3-FD0D-0731-A0B3684749F8}"/>
              </a:ext>
            </a:extLst>
          </p:cNvPr>
          <p:cNvSpPr txBox="1"/>
          <p:nvPr/>
        </p:nvSpPr>
        <p:spPr>
          <a:xfrm>
            <a:off x="2635679" y="4179105"/>
            <a:ext cx="293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気象研究所ネットワーク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248B0B66-083C-91AB-C159-9AA805A167FB}"/>
              </a:ext>
            </a:extLst>
          </p:cNvPr>
          <p:cNvSpPr/>
          <p:nvPr/>
        </p:nvSpPr>
        <p:spPr>
          <a:xfrm>
            <a:off x="317205" y="1065772"/>
            <a:ext cx="6055112" cy="2758807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F02BE146-7C68-4262-47AF-3B35ACF7DD68}"/>
              </a:ext>
            </a:extLst>
          </p:cNvPr>
          <p:cNvCxnSpPr>
            <a:cxnSpLocks/>
            <a:endCxn id="19" idx="3"/>
          </p:cNvCxnSpPr>
          <p:nvPr/>
        </p:nvCxnSpPr>
        <p:spPr>
          <a:xfrm>
            <a:off x="1071126" y="3396343"/>
            <a:ext cx="7559" cy="13034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26D21F1A-28EC-8E65-7C53-76D88D1894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043380"/>
              </p:ext>
            </p:extLst>
          </p:nvPr>
        </p:nvGraphicFramePr>
        <p:xfrm>
          <a:off x="647623" y="6891305"/>
          <a:ext cx="5740172" cy="14554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5610">
                  <a:extLst>
                    <a:ext uri="{9D8B030D-6E8A-4147-A177-3AD203B41FA5}">
                      <a16:colId xmlns:a16="http://schemas.microsoft.com/office/drawing/2014/main" val="2765225765"/>
                    </a:ext>
                  </a:extLst>
                </a:gridCol>
                <a:gridCol w="3914562">
                  <a:extLst>
                    <a:ext uri="{9D8B030D-6E8A-4147-A177-3AD203B41FA5}">
                      <a16:colId xmlns:a16="http://schemas.microsoft.com/office/drawing/2014/main" val="2517111070"/>
                    </a:ext>
                  </a:extLst>
                </a:gridCol>
              </a:tblGrid>
              <a:tr h="332747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外部ネットワークの担当窓口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318797"/>
                  </a:ext>
                </a:extLst>
              </a:tr>
              <a:tr h="33274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所属、担当者名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○○　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743832"/>
                  </a:ext>
                </a:extLst>
              </a:tr>
              <a:tr h="33274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電話、メール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hlinkClick r:id="rId4"/>
                        </a:rPr>
                        <a:t>xxx@xxx.xxx</a:t>
                      </a:r>
                      <a:r>
                        <a:rPr kumimoji="1" lang="ja-JP" altLang="en-US" sz="1200" dirty="0"/>
                        <a:t>         </a:t>
                      </a:r>
                      <a:r>
                        <a:rPr kumimoji="1" lang="en-US" altLang="ja-JP" sz="1200" dirty="0"/>
                        <a:t>xxx-</a:t>
                      </a:r>
                      <a:r>
                        <a:rPr kumimoji="1" lang="en-US" altLang="ja-JP" sz="1200" dirty="0" err="1"/>
                        <a:t>xxxx</a:t>
                      </a:r>
                      <a:r>
                        <a:rPr kumimoji="1" lang="en-US" altLang="ja-JP" sz="1200" dirty="0"/>
                        <a:t>-</a:t>
                      </a:r>
                      <a:r>
                        <a:rPr kumimoji="1" lang="en-US" altLang="ja-JP" sz="1200" dirty="0" err="1"/>
                        <a:t>xxxx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5279"/>
                  </a:ext>
                </a:extLst>
              </a:tr>
              <a:tr h="437356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接続元</a:t>
                      </a:r>
                      <a:r>
                        <a:rPr kumimoji="1" lang="en-US" altLang="ja-JP" sz="1200" dirty="0"/>
                        <a:t>IP</a:t>
                      </a:r>
                      <a:r>
                        <a:rPr kumimoji="1" lang="ja-JP" altLang="en-US" sz="1200" dirty="0"/>
                        <a:t>または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ドメイン名</a:t>
                      </a:r>
                      <a:endParaRPr kumimoji="1"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err="1"/>
                        <a:t>xx.xx.xx.xx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137138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AA2138C-1586-C122-D4B8-73BDD16C6E16}"/>
              </a:ext>
            </a:extLst>
          </p:cNvPr>
          <p:cNvGrpSpPr/>
          <p:nvPr/>
        </p:nvGrpSpPr>
        <p:grpSpPr>
          <a:xfrm>
            <a:off x="634580" y="8598090"/>
            <a:ext cx="5753215" cy="822297"/>
            <a:chOff x="634580" y="8598090"/>
            <a:chExt cx="5753215" cy="82229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195477E6-25E1-E830-097C-4803AE5A9952}"/>
                </a:ext>
              </a:extLst>
            </p:cNvPr>
            <p:cNvSpPr/>
            <p:nvPr/>
          </p:nvSpPr>
          <p:spPr>
            <a:xfrm>
              <a:off x="647623" y="8598091"/>
              <a:ext cx="5740172" cy="8222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81E2A04-EB2F-FB0D-9F8F-3DD28669E6DD}"/>
                </a:ext>
              </a:extLst>
            </p:cNvPr>
            <p:cNvSpPr txBox="1"/>
            <p:nvPr/>
          </p:nvSpPr>
          <p:spPr>
            <a:xfrm>
              <a:off x="634580" y="8598090"/>
              <a:ext cx="17435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電計処理欄</a:t>
              </a:r>
              <a:endParaRPr kumimoji="1" lang="en-US" altLang="ja-JP" sz="1200" dirty="0"/>
            </a:p>
            <a:p>
              <a:endParaRPr kumimoji="1" lang="en-US" altLang="ja-JP" sz="1200" dirty="0"/>
            </a:p>
            <a:p>
              <a:r>
                <a:rPr kumimoji="1" lang="ja-JP" altLang="en-US" sz="1200" dirty="0"/>
                <a:t>＜記載不要＞</a:t>
              </a:r>
            </a:p>
          </p:txBody>
        </p:sp>
      </p:grpSp>
      <p:sp>
        <p:nvSpPr>
          <p:cNvPr id="46" name="雲 45">
            <a:extLst>
              <a:ext uri="{FF2B5EF4-FFF2-40B4-BE49-F238E27FC236}">
                <a16:creationId xmlns:a16="http://schemas.microsoft.com/office/drawing/2014/main" id="{1F39D10F-5D16-FC16-58EE-F1FBDFFF210E}"/>
              </a:ext>
            </a:extLst>
          </p:cNvPr>
          <p:cNvSpPr/>
          <p:nvPr/>
        </p:nvSpPr>
        <p:spPr>
          <a:xfrm>
            <a:off x="365448" y="1153276"/>
            <a:ext cx="1411356" cy="743359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インターネット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4356368-C6EF-60FD-2C5B-9C50209AE6ED}"/>
              </a:ext>
            </a:extLst>
          </p:cNvPr>
          <p:cNvCxnSpPr>
            <a:cxnSpLocks/>
          </p:cNvCxnSpPr>
          <p:nvPr/>
        </p:nvCxnSpPr>
        <p:spPr>
          <a:xfrm>
            <a:off x="4138315" y="5719868"/>
            <a:ext cx="0" cy="3960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61FB719-0343-34EB-20A3-8F8D94AD7F6C}"/>
              </a:ext>
            </a:extLst>
          </p:cNvPr>
          <p:cNvCxnSpPr>
            <a:cxnSpLocks/>
          </p:cNvCxnSpPr>
          <p:nvPr/>
        </p:nvCxnSpPr>
        <p:spPr>
          <a:xfrm>
            <a:off x="3176375" y="5711059"/>
            <a:ext cx="97200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F92CFDE-4558-DF8E-9915-09EB1F8A91C9}"/>
              </a:ext>
            </a:extLst>
          </p:cNvPr>
          <p:cNvSpPr txBox="1"/>
          <p:nvPr/>
        </p:nvSpPr>
        <p:spPr>
          <a:xfrm>
            <a:off x="5046723" y="340975"/>
            <a:ext cx="16532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/>
              <a:t>記入日    〇  年   〇月 〇 日</a:t>
            </a:r>
          </a:p>
        </p:txBody>
      </p:sp>
      <p:sp>
        <p:nvSpPr>
          <p:cNvPr id="24" name="タイトル 3">
            <a:extLst>
              <a:ext uri="{FF2B5EF4-FFF2-40B4-BE49-F238E27FC236}">
                <a16:creationId xmlns:a16="http://schemas.microsoft.com/office/drawing/2014/main" id="{2026279E-5174-2389-7432-5366D8BCCA0F}"/>
              </a:ext>
            </a:extLst>
          </p:cNvPr>
          <p:cNvSpPr txBox="1">
            <a:spLocks/>
          </p:cNvSpPr>
          <p:nvPr/>
        </p:nvSpPr>
        <p:spPr>
          <a:xfrm>
            <a:off x="153000" y="704168"/>
            <a:ext cx="6552000" cy="358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1200" u="sng" dirty="0"/>
              <a:t>[</a:t>
            </a:r>
            <a:r>
              <a:rPr lang="ja-JP" altLang="en-US" sz="1200" u="sng" dirty="0"/>
              <a:t>名前：    ○○      ○○      所属：     ○○大学 ○○学科    アカウント名：    ＜記入不要＞           </a:t>
            </a:r>
            <a:r>
              <a:rPr lang="en-US" altLang="ja-JP" sz="1200" u="sng" dirty="0"/>
              <a:t>]</a:t>
            </a:r>
            <a:endParaRPr lang="ja-JP" altLang="en-US" sz="1200" dirty="0"/>
          </a:p>
        </p:txBody>
      </p:sp>
      <p:sp>
        <p:nvSpPr>
          <p:cNvPr id="11" name="フッター プレースホルダー 2">
            <a:extLst>
              <a:ext uri="{FF2B5EF4-FFF2-40B4-BE49-F238E27FC236}">
                <a16:creationId xmlns:a16="http://schemas.microsoft.com/office/drawing/2014/main" id="{18368258-1036-C164-DEEA-B57A00BBB87D}"/>
              </a:ext>
            </a:extLst>
          </p:cNvPr>
          <p:cNvSpPr>
            <a:spLocks noGrp="1"/>
          </p:cNvSpPr>
          <p:nvPr/>
        </p:nvSpPr>
        <p:spPr>
          <a:xfrm>
            <a:off x="5046723" y="10050"/>
            <a:ext cx="1816330" cy="25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dirty="0"/>
              <a:t>様式１６（</a:t>
            </a:r>
            <a:r>
              <a:rPr kumimoji="1" lang="en-US" altLang="ja-JP" dirty="0"/>
              <a:t>ver.20241202</a:t>
            </a:r>
            <a:r>
              <a:rPr kumimoji="1" lang="ja-JP" altLang="en-US" dirty="0"/>
              <a:t>）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7B2E246D-C38B-FBD7-E6FB-1FCD25FEE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8714" y="2676355"/>
            <a:ext cx="1083543" cy="850900"/>
          </a:xfrm>
          <a:prstGeom prst="rect">
            <a:avLst/>
          </a:prstGeom>
        </p:spPr>
      </p:pic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CE32EEB-CA38-7D13-B675-EBAE093D9624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1040485" y="1813401"/>
            <a:ext cx="0" cy="862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84EF278A-7B35-6211-179D-D4353C1E21CA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1571343" y="2596648"/>
            <a:ext cx="1022309" cy="3232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9327B017-E35A-F407-3EE3-8894D46433A6}"/>
              </a:ext>
            </a:extLst>
          </p:cNvPr>
          <p:cNvSpPr/>
          <p:nvPr/>
        </p:nvSpPr>
        <p:spPr>
          <a:xfrm>
            <a:off x="2593652" y="2227054"/>
            <a:ext cx="2594777" cy="73918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○○大学ネット</a:t>
            </a: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93EB756-4775-E7D4-1CD2-D3CA902F181C}"/>
              </a:ext>
            </a:extLst>
          </p:cNvPr>
          <p:cNvCxnSpPr>
            <a:cxnSpLocks/>
          </p:cNvCxnSpPr>
          <p:nvPr/>
        </p:nvCxnSpPr>
        <p:spPr>
          <a:xfrm flipV="1">
            <a:off x="2955612" y="1913025"/>
            <a:ext cx="0" cy="3140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図 50">
            <a:extLst>
              <a:ext uri="{FF2B5EF4-FFF2-40B4-BE49-F238E27FC236}">
                <a16:creationId xmlns:a16="http://schemas.microsoft.com/office/drawing/2014/main" id="{7F97D413-5BEA-E36B-25A0-E9C341EF13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450" y="1212550"/>
            <a:ext cx="855604" cy="650299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7185CFBF-06BB-ACD4-67D1-1561306C11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375" y="1113511"/>
            <a:ext cx="706475" cy="834536"/>
          </a:xfrm>
          <a:prstGeom prst="rect">
            <a:avLst/>
          </a:prstGeom>
        </p:spPr>
      </p:pic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6701AFF7-6B1E-4BCD-F951-CA74ABB8B257}"/>
              </a:ext>
            </a:extLst>
          </p:cNvPr>
          <p:cNvCxnSpPr>
            <a:cxnSpLocks/>
          </p:cNvCxnSpPr>
          <p:nvPr/>
        </p:nvCxnSpPr>
        <p:spPr>
          <a:xfrm flipV="1">
            <a:off x="4946252" y="1793117"/>
            <a:ext cx="0" cy="3618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B167FA9-3A6F-56E3-6B37-19049796309F}"/>
              </a:ext>
            </a:extLst>
          </p:cNvPr>
          <p:cNvSpPr txBox="1"/>
          <p:nvPr/>
        </p:nvSpPr>
        <p:spPr>
          <a:xfrm>
            <a:off x="3135736" y="1039637"/>
            <a:ext cx="17235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sftp</a:t>
            </a:r>
            <a:r>
              <a:rPr kumimoji="1" lang="ja-JP" altLang="en-US" sz="1200" dirty="0"/>
              <a:t>サーバー</a:t>
            </a:r>
            <a:endParaRPr kumimoji="1" lang="en-US" altLang="ja-JP" sz="1200" dirty="0"/>
          </a:p>
          <a:p>
            <a:r>
              <a:rPr kumimoji="1" lang="en-US" altLang="ja-JP" sz="1200" dirty="0" err="1"/>
              <a:t>xx.xx.xx.xx</a:t>
            </a:r>
            <a:endParaRPr kumimoji="1" lang="en-US" altLang="ja-JP" sz="1200" dirty="0"/>
          </a:p>
          <a:p>
            <a:r>
              <a:rPr kumimoji="1" lang="en-US" altLang="ja-JP" sz="1200" dirty="0"/>
              <a:t>sftp</a:t>
            </a:r>
            <a:r>
              <a:rPr kumimoji="1" lang="ja-JP" altLang="en-US" sz="1200" dirty="0"/>
              <a:t>でダウンロード</a:t>
            </a:r>
            <a:endParaRPr kumimoji="1" lang="en-US" altLang="ja-JP" sz="1200" dirty="0"/>
          </a:p>
          <a:p>
            <a:r>
              <a:rPr kumimoji="1" lang="ja-JP" altLang="en-US" sz="1200" dirty="0"/>
              <a:t>利用端末からは</a:t>
            </a:r>
            <a:endParaRPr kumimoji="1" lang="en-US" altLang="ja-JP" sz="1200" dirty="0"/>
          </a:p>
          <a:p>
            <a:r>
              <a:rPr kumimoji="1" lang="ja-JP" altLang="en-US" sz="1200" dirty="0"/>
              <a:t>当サーバーへアクセス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F79D2D17-8D45-2775-39D0-4FD9B56D770E}"/>
              </a:ext>
            </a:extLst>
          </p:cNvPr>
          <p:cNvSpPr txBox="1"/>
          <p:nvPr/>
        </p:nvSpPr>
        <p:spPr>
          <a:xfrm>
            <a:off x="5238836" y="1250130"/>
            <a:ext cx="1309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利用端末</a:t>
            </a:r>
            <a:endParaRPr kumimoji="1" lang="en-US" altLang="ja-JP" sz="1200" dirty="0"/>
          </a:p>
          <a:p>
            <a:r>
              <a:rPr kumimoji="1" lang="en-US" altLang="ja-JP" sz="1200" dirty="0" err="1"/>
              <a:t>xx.xx.xx.xx</a:t>
            </a:r>
            <a:endParaRPr kumimoji="1" lang="en-US" altLang="ja-JP" sz="1200" dirty="0"/>
          </a:p>
          <a:p>
            <a:r>
              <a:rPr kumimoji="1" lang="en-US" altLang="ja-JP" sz="1200" dirty="0"/>
              <a:t>ssh</a:t>
            </a:r>
            <a:r>
              <a:rPr kumimoji="1" lang="ja-JP" altLang="en-US" sz="1200" dirty="0"/>
              <a:t>でデータ転送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30A60AF0-DF25-D9E9-B7B7-73B47CF6FC6B}"/>
              </a:ext>
            </a:extLst>
          </p:cNvPr>
          <p:cNvSpPr/>
          <p:nvPr/>
        </p:nvSpPr>
        <p:spPr>
          <a:xfrm>
            <a:off x="2724693" y="3042998"/>
            <a:ext cx="2332693" cy="694052"/>
          </a:xfrm>
          <a:prstGeom prst="roundRect">
            <a:avLst/>
          </a:prstGeom>
          <a:solidFill>
            <a:srgbClr val="E4CD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accent5">
                    <a:lumMod val="50000"/>
                  </a:schemeClr>
                </a:solidFill>
              </a:rPr>
              <a:t>DMZ</a:t>
            </a:r>
          </a:p>
          <a:p>
            <a:r>
              <a:rPr lang="en-US" altLang="ja-JP" sz="1600" dirty="0">
                <a:solidFill>
                  <a:schemeClr val="tx1"/>
                </a:solidFill>
              </a:rPr>
              <a:t>SSH</a:t>
            </a:r>
            <a:r>
              <a:rPr lang="ja-JP" altLang="en-US" sz="1600" dirty="0">
                <a:solidFill>
                  <a:schemeClr val="tx1"/>
                </a:solidFill>
              </a:rPr>
              <a:t>プロキシサーバ</a:t>
            </a:r>
          </a:p>
        </p:txBody>
      </p: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E176CD27-4889-3D88-AF56-97E6F883FD24}"/>
              </a:ext>
            </a:extLst>
          </p:cNvPr>
          <p:cNvCxnSpPr>
            <a:cxnSpLocks/>
            <a:stCxn id="60" idx="1"/>
            <a:endCxn id="25" idx="1"/>
          </p:cNvCxnSpPr>
          <p:nvPr/>
        </p:nvCxnSpPr>
        <p:spPr>
          <a:xfrm flipH="1" flipV="1">
            <a:off x="1582257" y="3101805"/>
            <a:ext cx="1142436" cy="2882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フリーフォーム: 図形 67">
            <a:extLst>
              <a:ext uri="{FF2B5EF4-FFF2-40B4-BE49-F238E27FC236}">
                <a16:creationId xmlns:a16="http://schemas.microsoft.com/office/drawing/2014/main" id="{D5851838-2B78-B1F9-149E-3497EB8EDFC2}"/>
              </a:ext>
            </a:extLst>
          </p:cNvPr>
          <p:cNvSpPr/>
          <p:nvPr/>
        </p:nvSpPr>
        <p:spPr>
          <a:xfrm>
            <a:off x="339825" y="1357132"/>
            <a:ext cx="4126118" cy="3756076"/>
          </a:xfrm>
          <a:custGeom>
            <a:avLst/>
            <a:gdLst>
              <a:gd name="connsiteX0" fmla="*/ 2179752 w 4126118"/>
              <a:gd name="connsiteY0" fmla="*/ 0 h 3756076"/>
              <a:gd name="connsiteX1" fmla="*/ 2192815 w 4126118"/>
              <a:gd name="connsiteY1" fmla="*/ 1110343 h 3756076"/>
              <a:gd name="connsiteX2" fmla="*/ 494644 w 4126118"/>
              <a:gd name="connsiteY2" fmla="*/ 1619795 h 3756076"/>
              <a:gd name="connsiteX3" fmla="*/ 285638 w 4126118"/>
              <a:gd name="connsiteY3" fmla="*/ 3513909 h 3756076"/>
              <a:gd name="connsiteX4" fmla="*/ 4126118 w 4126118"/>
              <a:gd name="connsiteY4" fmla="*/ 3670663 h 375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6118" h="3756076">
                <a:moveTo>
                  <a:pt x="2179752" y="0"/>
                </a:moveTo>
                <a:cubicBezTo>
                  <a:pt x="2326709" y="420188"/>
                  <a:pt x="2473666" y="840377"/>
                  <a:pt x="2192815" y="1110343"/>
                </a:cubicBezTo>
                <a:cubicBezTo>
                  <a:pt x="1911964" y="1380309"/>
                  <a:pt x="812507" y="1219201"/>
                  <a:pt x="494644" y="1619795"/>
                </a:cubicBezTo>
                <a:cubicBezTo>
                  <a:pt x="176781" y="2020389"/>
                  <a:pt x="-319608" y="3172098"/>
                  <a:pt x="285638" y="3513909"/>
                </a:cubicBezTo>
                <a:cubicBezTo>
                  <a:pt x="890884" y="3855720"/>
                  <a:pt x="2508501" y="3763191"/>
                  <a:pt x="4126118" y="3670663"/>
                </a:cubicBezTo>
              </a:path>
            </a:pathLst>
          </a:custGeom>
          <a:noFill/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: 図形 68">
            <a:extLst>
              <a:ext uri="{FF2B5EF4-FFF2-40B4-BE49-F238E27FC236}">
                <a16:creationId xmlns:a16="http://schemas.microsoft.com/office/drawing/2014/main" id="{5E9B4C6E-F252-C765-1CC2-90C2AE4D9891}"/>
              </a:ext>
            </a:extLst>
          </p:cNvPr>
          <p:cNvSpPr/>
          <p:nvPr/>
        </p:nvSpPr>
        <p:spPr>
          <a:xfrm>
            <a:off x="409187" y="1736679"/>
            <a:ext cx="4344485" cy="3705894"/>
          </a:xfrm>
          <a:custGeom>
            <a:avLst/>
            <a:gdLst>
              <a:gd name="connsiteX0" fmla="*/ 4266108 w 4344485"/>
              <a:gd name="connsiteY0" fmla="*/ 0 h 3705894"/>
              <a:gd name="connsiteX1" fmla="*/ 2868382 w 4344485"/>
              <a:gd name="connsiteY1" fmla="*/ 1097280 h 3705894"/>
              <a:gd name="connsiteX2" fmla="*/ 778325 w 4344485"/>
              <a:gd name="connsiteY2" fmla="*/ 1254035 h 3705894"/>
              <a:gd name="connsiteX3" fmla="*/ 2620188 w 4344485"/>
              <a:gd name="connsiteY3" fmla="*/ 1881052 h 3705894"/>
              <a:gd name="connsiteX4" fmla="*/ 464817 w 4344485"/>
              <a:gd name="connsiteY4" fmla="*/ 1685109 h 3705894"/>
              <a:gd name="connsiteX5" fmla="*/ 347251 w 4344485"/>
              <a:gd name="connsiteY5" fmla="*/ 3566160 h 3705894"/>
              <a:gd name="connsiteX6" fmla="*/ 4344485 w 4344485"/>
              <a:gd name="connsiteY6" fmla="*/ 3422469 h 370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4485" h="3705894">
                <a:moveTo>
                  <a:pt x="4266108" y="0"/>
                </a:moveTo>
                <a:cubicBezTo>
                  <a:pt x="3857893" y="444137"/>
                  <a:pt x="3449679" y="888274"/>
                  <a:pt x="2868382" y="1097280"/>
                </a:cubicBezTo>
                <a:cubicBezTo>
                  <a:pt x="2287085" y="1306286"/>
                  <a:pt x="819691" y="1123406"/>
                  <a:pt x="778325" y="1254035"/>
                </a:cubicBezTo>
                <a:cubicBezTo>
                  <a:pt x="736959" y="1384664"/>
                  <a:pt x="2672439" y="1809206"/>
                  <a:pt x="2620188" y="1881052"/>
                </a:cubicBezTo>
                <a:cubicBezTo>
                  <a:pt x="2567937" y="1952898"/>
                  <a:pt x="843640" y="1404258"/>
                  <a:pt x="464817" y="1685109"/>
                </a:cubicBezTo>
                <a:cubicBezTo>
                  <a:pt x="85994" y="1965960"/>
                  <a:pt x="-299360" y="3276600"/>
                  <a:pt x="347251" y="3566160"/>
                </a:cubicBezTo>
                <a:cubicBezTo>
                  <a:pt x="993862" y="3855720"/>
                  <a:pt x="2669173" y="3639094"/>
                  <a:pt x="4344485" y="3422469"/>
                </a:cubicBezTo>
              </a:path>
            </a:pathLst>
          </a:custGeom>
          <a:noFill/>
          <a:ln w="571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BF5158C5-E28E-DEF7-8C30-8F0C321CB31E}"/>
              </a:ext>
            </a:extLst>
          </p:cNvPr>
          <p:cNvSpPr txBox="1"/>
          <p:nvPr/>
        </p:nvSpPr>
        <p:spPr>
          <a:xfrm>
            <a:off x="2318086" y="8260341"/>
            <a:ext cx="46089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solidFill>
                  <a:srgbClr val="FF0000"/>
                </a:solidFill>
              </a:rPr>
              <a:t>記載例</a:t>
            </a:r>
          </a:p>
        </p:txBody>
      </p:sp>
    </p:spTree>
    <p:extLst>
      <p:ext uri="{BB962C8B-B14F-4D97-AF65-F5344CB8AC3E}">
        <p14:creationId xmlns:p14="http://schemas.microsoft.com/office/powerpoint/2010/main" val="34109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f08254-38c9-42aa-958d-ce5493223eac" xsi:nil="true"/>
    <lcf76f155ced4ddcb4097134ff3c332f xmlns="db183433-115e-4321-bd00-fe4ec6920da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8B044CACD3C694286595D97035C49F1" ma:contentTypeVersion="12" ma:contentTypeDescription="新しいドキュメントを作成します。" ma:contentTypeScope="" ma:versionID="2f0e990b1bc6befc9801ce3b1f060213">
  <xsd:schema xmlns:xsd="http://www.w3.org/2001/XMLSchema" xmlns:xs="http://www.w3.org/2001/XMLSchema" xmlns:p="http://schemas.microsoft.com/office/2006/metadata/properties" xmlns:ns2="db183433-115e-4321-bd00-fe4ec6920da0" xmlns:ns3="c4f08254-38c9-42aa-958d-ce5493223eac" targetNamespace="http://schemas.microsoft.com/office/2006/metadata/properties" ma:root="true" ma:fieldsID="44a1e53fbc530a6816b5ebcca27ae194" ns2:_="" ns3:_="">
    <xsd:import namespace="db183433-115e-4321-bd00-fe4ec6920da0"/>
    <xsd:import namespace="c4f08254-38c9-42aa-958d-ce5493223e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183433-115e-4321-bd00-fe4ec6920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66d61a80-fcde-4365-b2bb-bafcde793d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08254-38c9-42aa-958d-ce5493223ea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d3ceb0f-b65c-4abb-8393-d6a119ec1ad7}" ma:internalName="TaxCatchAll" ma:showField="CatchAllData" ma:web="c4f08254-38c9-42aa-958d-ce5493223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2CDBB6-E122-44A2-9A5E-8A479D925521}">
  <ds:schemaRefs>
    <ds:schemaRef ds:uri="http://schemas.microsoft.com/office/2006/metadata/properties"/>
    <ds:schemaRef ds:uri="http://schemas.microsoft.com/office/infopath/2007/PartnerControls"/>
    <ds:schemaRef ds:uri="c4f08254-38c9-42aa-958d-ce5493223eac"/>
    <ds:schemaRef ds:uri="db183433-115e-4321-bd00-fe4ec6920da0"/>
  </ds:schemaRefs>
</ds:datastoreItem>
</file>

<file path=customXml/itemProps2.xml><?xml version="1.0" encoding="utf-8"?>
<ds:datastoreItem xmlns:ds="http://schemas.openxmlformats.org/officeDocument/2006/customXml" ds:itemID="{D79D9174-EAAA-40A4-90A7-93377B3E4C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50FC08-3C2E-4B91-B008-586DE06160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183433-115e-4321-bd00-fe4ec6920da0"/>
    <ds:schemaRef ds:uri="c4f08254-38c9-42aa-958d-ce5493223e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349</TotalTime>
  <Words>259</Words>
  <Application>Microsoft Office PowerPoint</Application>
  <PresentationFormat>A4 210 x 297 mm</PresentationFormat>
  <Paragraphs>63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shayashi</dc:creator>
  <cp:lastModifiedBy>企画室 気象研究所</cp:lastModifiedBy>
  <cp:revision>24</cp:revision>
  <cp:lastPrinted>2024-07-08T06:51:24Z</cp:lastPrinted>
  <dcterms:created xsi:type="dcterms:W3CDTF">2024-06-28T06:07:45Z</dcterms:created>
  <dcterms:modified xsi:type="dcterms:W3CDTF">2025-10-09T23:48:33Z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0x010100A8B044CACD3C694286595D97035C49F1</vt:lpwstr>
  </property>
</Properties>
</file>